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8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7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4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B837-FC51-0445-B896-0E697A52F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DF8E5-B80A-BF41-9AA8-E6CFF0928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1ABCE-FC37-4146-9B43-75CA51FE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19CF5-A158-2546-A50C-BACDE4A2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D2532-50A8-454B-9010-E8CFDFA0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39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1531-22B6-5E4A-BF9A-16620FDA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B8F45-0D97-924A-9A64-72CF877CF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027EF-7863-5449-8D02-B01507B7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37A7D-CEF4-944E-8C6B-E595FF6D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32B9-1062-BE4F-8123-9523D6BE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5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7E703-5D85-B343-9EEC-828EFC28B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728F8-4929-D244-9332-F5D389471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DFC3-10D9-154A-806D-28CB6470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144D4-8364-C74E-B1C6-95A541EAF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C9CE1-36AA-5E44-A3C4-84C8017E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3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1B1C-05DC-EE44-ADB8-B1D19B6D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D2808-1D3E-274A-822D-4391DFF21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7FD9D-739D-E44E-9910-4F479F10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A99EE-2C55-1144-9915-B782C411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4864D-B869-D848-800B-68FC9326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2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3A66-4DD7-004C-A8DB-0A261D4E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48817-07F4-9F4A-9695-69CE17CB8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BF2A2-DCBF-664D-89A5-C18CCFED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C15CA-9108-6340-8DCD-24582BAD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214B4-7B6B-444E-BB4E-ED1E6F5A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6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0C79-C4CA-A546-8105-9CDED659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24463-38B3-9246-B76B-BD3CDC7E1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5A8B8-7E88-F548-A932-0B55FB77A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B03F1-D710-BD47-9684-155EB7CEA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79AF9-E2CC-234C-B621-942A2318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43100-418A-964B-BE45-FDA6014A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1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A998-1064-3E44-B541-5DA7B1BB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27054-5D43-D349-9F41-4D53B5654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B66F7-76D6-C140-95B4-3BB132646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86884-CEA2-A840-9976-89BB94E69C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BC8DD3-EE1B-B949-8D95-9AB510026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3910B1-10EA-074E-9BD2-EF37CB38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CF439-44B1-654E-AE91-0494F455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631874-4849-0B49-81A8-A73F0FAC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0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3E5E-1091-6F4F-8799-3154B00D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9CFC4-1DC3-E948-B37C-3B352B6B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1BCDA-2F72-F140-A0E8-E05C8EE6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79A7-4874-A74F-8836-E6D0476D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96B87-58F7-6948-ACB7-76362C388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FF106-FA03-AF49-A07D-2C8F1D02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CE73-B3CD-3748-8BE7-4C5C50DB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2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B3DD-4ACA-4842-97A0-7F373B19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A3B-BE59-5942-A90A-FB93BA737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176FB-66F6-4742-A839-EB9FD2BC8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39921-578F-2546-BA94-8D6CE216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0C04A-3DA1-A347-8A13-00537735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FDD62-CF14-9E4E-9524-FC6F3117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9722-407B-C74A-88AD-EF7B1A9B4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46E96E-0A67-9448-8F2C-68004AF75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2D152-CFE3-A949-BB97-966B256E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28E8B-A88C-2F49-9206-C930BBC3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EEC2A-522C-194F-B4AC-720AD942D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122C-883D-1E4D-97D5-BAC58088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3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00D21-3544-6A45-AE2A-FB968631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8BBFA-458E-7543-BF5D-BC18E712A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D9396-4713-F940-9685-92063058F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2271C-3419-634E-94B6-BC67BE7246AE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CDC79-3587-8B4D-8AE1-028D6BB2B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B94E0-368D-B348-B321-C3B4FFA26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8011A-CC19-6E4F-AC57-59A58641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5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2036-E9C2-2143-8C72-7AEA30FFF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1240"/>
            <a:ext cx="9144000" cy="65754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General Assembly Voting Patterns 1980-2017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EF45C-D1C4-A74A-84CC-7762DE6B0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093" y="2307497"/>
            <a:ext cx="11126913" cy="308643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We studied 3348 General Assembly resolutions and corresponding voting records from the period 1980-2017.  After a careful analysis, the resolutions were categorized into 62 topics. This presentation </a:t>
            </a:r>
            <a:r>
              <a:rPr lang="en-US"/>
              <a:t>introduces the major </a:t>
            </a:r>
            <a:r>
              <a:rPr lang="en-US" dirty="0"/>
              <a:t>voting GA topics and their voting patterns for the past 27 years, including the period of the Cold War.  The voting patterns were clustered using a machine learning unsupervised technique. </a:t>
            </a:r>
          </a:p>
          <a:p>
            <a:pPr algn="l"/>
            <a:endParaRPr lang="en-US" b="1" dirty="0"/>
          </a:p>
          <a:p>
            <a:pPr algn="l"/>
            <a:r>
              <a:rPr lang="en-US" b="1" dirty="0"/>
              <a:t>Note:  </a:t>
            </a:r>
            <a:r>
              <a:rPr lang="en-US" dirty="0"/>
              <a:t>All the data is publicly available and we provide access to the research in this study.</a:t>
            </a:r>
          </a:p>
        </p:txBody>
      </p:sp>
    </p:spTree>
    <p:extLst>
      <p:ext uri="{BB962C8B-B14F-4D97-AF65-F5344CB8AC3E}">
        <p14:creationId xmlns:p14="http://schemas.microsoft.com/office/powerpoint/2010/main" val="2320142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2BEB1-A88F-EF45-9A91-54D5DBCE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56" y="1375207"/>
            <a:ext cx="10417900" cy="51404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82B99D-C521-8741-B65F-DC116C035FC3}"/>
              </a:ext>
            </a:extLst>
          </p:cNvPr>
          <p:cNvSpPr txBox="1">
            <a:spLocks/>
          </p:cNvSpPr>
          <p:nvPr/>
        </p:nvSpPr>
        <p:spPr>
          <a:xfrm>
            <a:off x="297950" y="256855"/>
            <a:ext cx="11743362" cy="678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The Level of Agreement with Selected Topics by Voting Camps (cont.)</a:t>
            </a:r>
          </a:p>
        </p:txBody>
      </p:sp>
    </p:spTree>
    <p:extLst>
      <p:ext uri="{BB962C8B-B14F-4D97-AF65-F5344CB8AC3E}">
        <p14:creationId xmlns:p14="http://schemas.microsoft.com/office/powerpoint/2010/main" val="298448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BBF084-2766-0445-8445-4229234C186A}"/>
              </a:ext>
            </a:extLst>
          </p:cNvPr>
          <p:cNvSpPr txBox="1"/>
          <p:nvPr/>
        </p:nvSpPr>
        <p:spPr>
          <a:xfrm>
            <a:off x="352792" y="413463"/>
            <a:ext cx="10923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Voting Clusters for the Top Seven Topics 1980-1990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11FB4-1286-6649-B405-498C6276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50" y="1327033"/>
            <a:ext cx="11225130" cy="52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98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9E6196-103E-F643-BA62-089FAFFAD6D8}"/>
              </a:ext>
            </a:extLst>
          </p:cNvPr>
          <p:cNvSpPr txBox="1"/>
          <p:nvPr/>
        </p:nvSpPr>
        <p:spPr>
          <a:xfrm>
            <a:off x="352792" y="413463"/>
            <a:ext cx="10923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Voting Clusters for the Top Seven Topics 1991-2017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B146B-D52E-544A-AD39-5F54670E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77" y="1318807"/>
            <a:ext cx="10883717" cy="50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4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90754D-C20B-654B-BD1E-35D60152306D}"/>
              </a:ext>
            </a:extLst>
          </p:cNvPr>
          <p:cNvSpPr txBox="1"/>
          <p:nvPr/>
        </p:nvSpPr>
        <p:spPr>
          <a:xfrm>
            <a:off x="352792" y="413463"/>
            <a:ext cx="1107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Voting Camps Agreement with the Top Seven Topics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38161-22D4-E34C-ABEB-CAB72C4B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41" y="1300934"/>
            <a:ext cx="9486524" cy="52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610E96-A3D1-AC4F-A1C2-9DE435340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7096"/>
              </p:ext>
            </p:extLst>
          </p:nvPr>
        </p:nvGraphicFramePr>
        <p:xfrm>
          <a:off x="605482" y="1547569"/>
          <a:ext cx="1057738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5794">
                  <a:extLst>
                    <a:ext uri="{9D8B030D-6E8A-4147-A177-3AD203B41FA5}">
                      <a16:colId xmlns:a16="http://schemas.microsoft.com/office/drawing/2014/main" val="28336235"/>
                    </a:ext>
                  </a:extLst>
                </a:gridCol>
                <a:gridCol w="3525794">
                  <a:extLst>
                    <a:ext uri="{9D8B030D-6E8A-4147-A177-3AD203B41FA5}">
                      <a16:colId xmlns:a16="http://schemas.microsoft.com/office/drawing/2014/main" val="2409417772"/>
                    </a:ext>
                  </a:extLst>
                </a:gridCol>
                <a:gridCol w="3525794">
                  <a:extLst>
                    <a:ext uri="{9D8B030D-6E8A-4147-A177-3AD203B41FA5}">
                      <a16:colId xmlns:a16="http://schemas.microsoft.com/office/drawing/2014/main" val="1414314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General Agreement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Agreement with Some Exceptions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Wide Disagreement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892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Democratization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Decolonization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Humans Rights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1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Oceans &amp; Law of the 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Middle 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to Developing Countries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48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Nuclear Disarmament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768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Racial Discrimination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5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312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 for Peaceful Settlements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79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International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45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Women Advancement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186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Rights of the 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76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Law of the 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02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Assistance to Frontline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7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D44AA4-7C11-3D4E-A265-A73BF94B658D}"/>
              </a:ext>
            </a:extLst>
          </p:cNvPr>
          <p:cNvSpPr txBox="1"/>
          <p:nvPr/>
        </p:nvSpPr>
        <p:spPr>
          <a:xfrm>
            <a:off x="352792" y="413463"/>
            <a:ext cx="11077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Agreement on Major Topics </a:t>
            </a:r>
          </a:p>
        </p:txBody>
      </p:sp>
    </p:spTree>
    <p:extLst>
      <p:ext uri="{BB962C8B-B14F-4D97-AF65-F5344CB8AC3E}">
        <p14:creationId xmlns:p14="http://schemas.microsoft.com/office/powerpoint/2010/main" val="387009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0BE08-8BF9-8A41-B163-6FAAEB78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49" y="1680519"/>
            <a:ext cx="10990762" cy="44775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A51AE53-06C3-9946-8A5B-A3D1AB4B986E}"/>
              </a:ext>
            </a:extLst>
          </p:cNvPr>
          <p:cNvSpPr txBox="1">
            <a:spLocks/>
          </p:cNvSpPr>
          <p:nvPr/>
        </p:nvSpPr>
        <p:spPr>
          <a:xfrm>
            <a:off x="1524000" y="421240"/>
            <a:ext cx="9144000" cy="657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Number of Resolutions by Year 1980-2017</a:t>
            </a:r>
          </a:p>
        </p:txBody>
      </p:sp>
    </p:spTree>
    <p:extLst>
      <p:ext uri="{BB962C8B-B14F-4D97-AF65-F5344CB8AC3E}">
        <p14:creationId xmlns:p14="http://schemas.microsoft.com/office/powerpoint/2010/main" val="177419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F7445BC-655D-1949-97DB-6C9FAAD9FBCA}"/>
              </a:ext>
            </a:extLst>
          </p:cNvPr>
          <p:cNvSpPr txBox="1">
            <a:spLocks/>
          </p:cNvSpPr>
          <p:nvPr/>
        </p:nvSpPr>
        <p:spPr>
          <a:xfrm>
            <a:off x="729465" y="421239"/>
            <a:ext cx="10592656" cy="81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Top Three Most Frequently Discussed Topics 1980-2017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780917-B85B-494B-9539-D1CE4D01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62" y="1334870"/>
            <a:ext cx="10437338" cy="521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4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C8BE-17C1-604C-980D-2BD4AF9C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Slide to Replace Previous Slide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654A2-DD44-4048-BDD0-EFB14FF3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97" y="2004538"/>
            <a:ext cx="11401708" cy="41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545EF-A193-AD4C-93E4-104044FA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22" y="1359245"/>
            <a:ext cx="10743164" cy="49797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749A37-3224-754E-BC1B-21AD6CFE8130}"/>
              </a:ext>
            </a:extLst>
          </p:cNvPr>
          <p:cNvSpPr txBox="1">
            <a:spLocks/>
          </p:cNvSpPr>
          <p:nvPr/>
        </p:nvSpPr>
        <p:spPr>
          <a:xfrm>
            <a:off x="729465" y="421239"/>
            <a:ext cx="10592656" cy="81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Two Major Voting Camps 1980-2017</a:t>
            </a:r>
          </a:p>
        </p:txBody>
      </p:sp>
    </p:spTree>
    <p:extLst>
      <p:ext uri="{BB962C8B-B14F-4D97-AF65-F5344CB8AC3E}">
        <p14:creationId xmlns:p14="http://schemas.microsoft.com/office/powerpoint/2010/main" val="409413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88B8F-0B56-2745-9C4B-0E530C99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72" y="1248035"/>
            <a:ext cx="10769823" cy="4992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1E7745-B35E-3E43-BF7D-62DDAA1D0698}"/>
              </a:ext>
            </a:extLst>
          </p:cNvPr>
          <p:cNvSpPr txBox="1">
            <a:spLocks/>
          </p:cNvSpPr>
          <p:nvPr/>
        </p:nvSpPr>
        <p:spPr>
          <a:xfrm>
            <a:off x="729465" y="421239"/>
            <a:ext cx="10592656" cy="81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Two Sub-Clusters for G77 + Eastern Block 1980-2017</a:t>
            </a:r>
          </a:p>
        </p:txBody>
      </p:sp>
    </p:spTree>
    <p:extLst>
      <p:ext uri="{BB962C8B-B14F-4D97-AF65-F5344CB8AC3E}">
        <p14:creationId xmlns:p14="http://schemas.microsoft.com/office/powerpoint/2010/main" val="251050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BEFC17-BA14-D049-9A3D-1C771CCE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9" y="1285104"/>
            <a:ext cx="10786014" cy="49996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C117759-8F04-0145-900D-F9F4920EDDDA}"/>
              </a:ext>
            </a:extLst>
          </p:cNvPr>
          <p:cNvSpPr txBox="1">
            <a:spLocks/>
          </p:cNvSpPr>
          <p:nvPr/>
        </p:nvSpPr>
        <p:spPr>
          <a:xfrm>
            <a:off x="729465" y="421239"/>
            <a:ext cx="10592656" cy="81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Two Sub-Clusters for Western Block 1980-2017</a:t>
            </a:r>
          </a:p>
        </p:txBody>
      </p:sp>
    </p:spTree>
    <p:extLst>
      <p:ext uri="{BB962C8B-B14F-4D97-AF65-F5344CB8AC3E}">
        <p14:creationId xmlns:p14="http://schemas.microsoft.com/office/powerpoint/2010/main" val="187701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DA3351-4C7C-6343-8855-EF87643FE3D3}"/>
              </a:ext>
            </a:extLst>
          </p:cNvPr>
          <p:cNvSpPr txBox="1">
            <a:spLocks/>
          </p:cNvSpPr>
          <p:nvPr/>
        </p:nvSpPr>
        <p:spPr>
          <a:xfrm>
            <a:off x="729465" y="256855"/>
            <a:ext cx="10592656" cy="81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The Level of Agreement with Selected Topics by Voting Camps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29793-DEFF-CD47-8B45-4DB9F0F1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53" y="1223320"/>
            <a:ext cx="10317728" cy="50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2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7E413-0B55-7F4C-A030-5BAE9650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03" y="1227629"/>
            <a:ext cx="10305535" cy="508496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1379B9-E2E2-774B-8B52-1E9FEFC1BFE4}"/>
              </a:ext>
            </a:extLst>
          </p:cNvPr>
          <p:cNvSpPr txBox="1">
            <a:spLocks/>
          </p:cNvSpPr>
          <p:nvPr/>
        </p:nvSpPr>
        <p:spPr>
          <a:xfrm>
            <a:off x="729465" y="256855"/>
            <a:ext cx="10592656" cy="81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The Level of Agreement with Selected Topics by Voting Camps</a:t>
            </a:r>
          </a:p>
        </p:txBody>
      </p:sp>
    </p:spTree>
    <p:extLst>
      <p:ext uri="{BB962C8B-B14F-4D97-AF65-F5344CB8AC3E}">
        <p14:creationId xmlns:p14="http://schemas.microsoft.com/office/powerpoint/2010/main" val="3062795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169</Words>
  <Application>Microsoft Macintosh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General Assembly Voting Patterns 1980-2017</vt:lpstr>
      <vt:lpstr>PowerPoint Presentation</vt:lpstr>
      <vt:lpstr>PowerPoint Presentation</vt:lpstr>
      <vt:lpstr>Alternative Slide to Replace Previous Slide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Marina Drus</dc:creator>
  <cp:lastModifiedBy>Marina Drus</cp:lastModifiedBy>
  <cp:revision>23</cp:revision>
  <dcterms:created xsi:type="dcterms:W3CDTF">2018-04-03T17:29:22Z</dcterms:created>
  <dcterms:modified xsi:type="dcterms:W3CDTF">2018-04-05T15:02:23Z</dcterms:modified>
</cp:coreProperties>
</file>